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1" r:id="rId4"/>
  </p:sldMasterIdLst>
  <p:notesMasterIdLst>
    <p:notesMasterId r:id="rId6"/>
  </p:notesMasterIdLst>
  <p:handoutMasterIdLst>
    <p:handoutMasterId r:id="rId21"/>
  </p:handoutMasterIdLst>
  <p:sldIdLst>
    <p:sldId id="3122" r:id="rId5"/>
    <p:sldId id="4682" r:id="rId7"/>
    <p:sldId id="4683" r:id="rId8"/>
    <p:sldId id="4740" r:id="rId9"/>
    <p:sldId id="4741" r:id="rId10"/>
    <p:sldId id="4742" r:id="rId11"/>
    <p:sldId id="4735" r:id="rId12"/>
    <p:sldId id="4743" r:id="rId13"/>
    <p:sldId id="4744" r:id="rId14"/>
    <p:sldId id="4745" r:id="rId15"/>
    <p:sldId id="4746" r:id="rId16"/>
    <p:sldId id="4747" r:id="rId17"/>
    <p:sldId id="4748" r:id="rId18"/>
    <p:sldId id="4749" r:id="rId19"/>
    <p:sldId id="4720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72C4"/>
    <a:srgbClr val="2DD7A0"/>
    <a:srgbClr val="FFC000"/>
    <a:srgbClr val="53EB17"/>
    <a:srgbClr val="43B0C0"/>
    <a:srgbClr val="70AD47"/>
    <a:srgbClr val="38B6CD"/>
    <a:srgbClr val="BEF50B"/>
    <a:srgbClr val="22E147"/>
    <a:srgbClr val="7B3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5" autoAdjust="0"/>
    <p:restoredTop sz="86388" autoAdjust="0"/>
  </p:normalViewPr>
  <p:slideViewPr>
    <p:cSldViewPr snapToGrid="0">
      <p:cViewPr varScale="1">
        <p:scale>
          <a:sx n="95" d="100"/>
          <a:sy n="95" d="100"/>
        </p:scale>
        <p:origin x="36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3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4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1BFE4-3062-4187-96DD-4098F39606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4C19D-A22F-445C-B6E1-0334EBF48A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967F9-46BA-49C1-9B7D-FA749E87F1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80715-D069-4840-9CBE-09355E4F87A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80715-D069-4840-9CBE-09355E4F87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tags" Target="../tags/tag16.xml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9B503D-D53D-4E67-A4E9-56D3C84FA3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1B11CF-F4BE-4D57-A6C3-2289E26BD7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609850" y="1943449"/>
            <a:ext cx="8058150" cy="2180661"/>
            <a:chOff x="2908807" y="1611933"/>
            <a:chExt cx="9283192" cy="2512177"/>
          </a:xfrm>
        </p:grpSpPr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4631999" y="3987310"/>
              <a:ext cx="7560000" cy="13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20"/>
            </a:p>
          </p:txBody>
        </p:sp>
        <p:sp>
          <p:nvSpPr>
            <p:cNvPr id="11" name="任意多边形 10"/>
            <p:cNvSpPr/>
            <p:nvPr>
              <p:custDataLst>
                <p:tags r:id="rId4"/>
              </p:custDataLst>
            </p:nvPr>
          </p:nvSpPr>
          <p:spPr>
            <a:xfrm>
              <a:off x="2908807" y="1611933"/>
              <a:ext cx="2501393" cy="2501377"/>
            </a:xfrm>
            <a:custGeom>
              <a:avLst/>
              <a:gdLst>
                <a:gd name="connsiteX0" fmla="*/ 306359 w 641090"/>
                <a:gd name="connsiteY0" fmla="*/ 310 h 641086"/>
                <a:gd name="connsiteX1" fmla="*/ 587067 w 641090"/>
                <a:gd name="connsiteY1" fmla="*/ 142484 h 641086"/>
                <a:gd name="connsiteX2" fmla="*/ 583447 w 641090"/>
                <a:gd name="connsiteY2" fmla="*/ 503986 h 641086"/>
                <a:gd name="connsiteX3" fmla="*/ 552370 w 641090"/>
                <a:gd name="connsiteY3" fmla="*/ 541046 h 641086"/>
                <a:gd name="connsiteX4" fmla="*/ 520677 w 641090"/>
                <a:gd name="connsiteY4" fmla="*/ 520679 h 641086"/>
                <a:gd name="connsiteX5" fmla="*/ 555874 w 641090"/>
                <a:gd name="connsiteY5" fmla="*/ 163326 h 641086"/>
                <a:gd name="connsiteX6" fmla="*/ 212253 w 641090"/>
                <a:gd name="connsiteY6" fmla="*/ 59090 h 641086"/>
                <a:gd name="connsiteX7" fmla="*/ 42983 w 641090"/>
                <a:gd name="connsiteY7" fmla="*/ 375772 h 641086"/>
                <a:gd name="connsiteX8" fmla="*/ 320557 w 641090"/>
                <a:gd name="connsiteY8" fmla="*/ 603571 h 641086"/>
                <a:gd name="connsiteX9" fmla="*/ 610748 w 641090"/>
                <a:gd name="connsiteY9" fmla="*/ 610750 h 641086"/>
                <a:gd name="connsiteX10" fmla="*/ 641084 w 641090"/>
                <a:gd name="connsiteY10" fmla="*/ 641086 h 641086"/>
                <a:gd name="connsiteX11" fmla="*/ 320558 w 641090"/>
                <a:gd name="connsiteY11" fmla="*/ 641086 h 641086"/>
                <a:gd name="connsiteX12" fmla="*/ 6190 w 641090"/>
                <a:gd name="connsiteY12" fmla="*/ 383091 h 641086"/>
                <a:gd name="connsiteX13" fmla="*/ 197898 w 641090"/>
                <a:gd name="connsiteY13" fmla="*/ 24431 h 641086"/>
                <a:gd name="connsiteX14" fmla="*/ 306359 w 641090"/>
                <a:gd name="connsiteY14" fmla="*/ 310 h 64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1090" h="641086">
                  <a:moveTo>
                    <a:pt x="306359" y="310"/>
                  </a:moveTo>
                  <a:cubicBezTo>
                    <a:pt x="415768" y="-4516"/>
                    <a:pt x="523350" y="47126"/>
                    <a:pt x="587067" y="142484"/>
                  </a:cubicBezTo>
                  <a:cubicBezTo>
                    <a:pt x="661402" y="253735"/>
                    <a:pt x="657916" y="397377"/>
                    <a:pt x="583447" y="503986"/>
                  </a:cubicBezTo>
                  <a:lnTo>
                    <a:pt x="552370" y="541046"/>
                  </a:lnTo>
                  <a:lnTo>
                    <a:pt x="520677" y="520679"/>
                  </a:lnTo>
                  <a:cubicBezTo>
                    <a:pt x="616150" y="425207"/>
                    <a:pt x="630885" y="275589"/>
                    <a:pt x="555874" y="163326"/>
                  </a:cubicBezTo>
                  <a:cubicBezTo>
                    <a:pt x="480862" y="51063"/>
                    <a:pt x="336993" y="7421"/>
                    <a:pt x="212253" y="59090"/>
                  </a:cubicBezTo>
                  <a:cubicBezTo>
                    <a:pt x="87513" y="110759"/>
                    <a:pt x="16642" y="243348"/>
                    <a:pt x="42983" y="375772"/>
                  </a:cubicBezTo>
                  <a:cubicBezTo>
                    <a:pt x="69324" y="508196"/>
                    <a:pt x="185539" y="603571"/>
                    <a:pt x="320557" y="603571"/>
                  </a:cubicBezTo>
                  <a:lnTo>
                    <a:pt x="610748" y="610750"/>
                  </a:lnTo>
                  <a:lnTo>
                    <a:pt x="641084" y="641086"/>
                  </a:lnTo>
                  <a:lnTo>
                    <a:pt x="320558" y="641086"/>
                  </a:lnTo>
                  <a:cubicBezTo>
                    <a:pt x="167643" y="641086"/>
                    <a:pt x="36023" y="533068"/>
                    <a:pt x="6190" y="383091"/>
                  </a:cubicBezTo>
                  <a:cubicBezTo>
                    <a:pt x="-23642" y="233114"/>
                    <a:pt x="56623" y="82949"/>
                    <a:pt x="197898" y="24431"/>
                  </a:cubicBezTo>
                  <a:cubicBezTo>
                    <a:pt x="233217" y="9802"/>
                    <a:pt x="269890" y="1919"/>
                    <a:pt x="306359" y="3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64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124450" y="2305051"/>
            <a:ext cx="5543549" cy="1694962"/>
          </a:xfrm>
        </p:spPr>
        <p:txBody>
          <a:bodyPr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686049" y="2074212"/>
            <a:ext cx="1999852" cy="190976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066800" y="1298828"/>
            <a:ext cx="1066800" cy="39710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0" name="矩形 9"/>
          <p:cNvSpPr/>
          <p:nvPr userDrawn="1"/>
        </p:nvSpPr>
        <p:spPr>
          <a:xfrm>
            <a:off x="-1066800" y="673633"/>
            <a:ext cx="1066800" cy="397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1" name="矩形 10"/>
          <p:cNvSpPr/>
          <p:nvPr userDrawn="1"/>
        </p:nvSpPr>
        <p:spPr>
          <a:xfrm>
            <a:off x="-1066800" y="2538038"/>
            <a:ext cx="1066800" cy="397105"/>
          </a:xfrm>
          <a:prstGeom prst="rect">
            <a:avLst/>
          </a:prstGeom>
          <a:solidFill>
            <a:srgbClr val="009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4" name="矩形 13"/>
          <p:cNvSpPr/>
          <p:nvPr userDrawn="1"/>
        </p:nvSpPr>
        <p:spPr>
          <a:xfrm>
            <a:off x="-1066800" y="1918433"/>
            <a:ext cx="1066800" cy="397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5" name="矩形 14"/>
          <p:cNvSpPr/>
          <p:nvPr userDrawn="1"/>
        </p:nvSpPr>
        <p:spPr>
          <a:xfrm>
            <a:off x="-1066800" y="3157643"/>
            <a:ext cx="1066800" cy="397105"/>
          </a:xfrm>
          <a:prstGeom prst="rect">
            <a:avLst/>
          </a:prstGeom>
          <a:solidFill>
            <a:srgbClr val="002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597938" y="6392915"/>
            <a:ext cx="11091373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609850" y="1943449"/>
            <a:ext cx="8058150" cy="2180661"/>
            <a:chOff x="2908807" y="1611933"/>
            <a:chExt cx="9283192" cy="2512177"/>
          </a:xfrm>
        </p:grpSpPr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4631999" y="3987310"/>
              <a:ext cx="7560000" cy="13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20"/>
            </a:p>
          </p:txBody>
        </p:sp>
        <p:sp>
          <p:nvSpPr>
            <p:cNvPr id="11" name="任意多边形 10"/>
            <p:cNvSpPr/>
            <p:nvPr>
              <p:custDataLst>
                <p:tags r:id="rId4"/>
              </p:custDataLst>
            </p:nvPr>
          </p:nvSpPr>
          <p:spPr>
            <a:xfrm>
              <a:off x="2908807" y="1611933"/>
              <a:ext cx="2501393" cy="2501377"/>
            </a:xfrm>
            <a:custGeom>
              <a:avLst/>
              <a:gdLst>
                <a:gd name="connsiteX0" fmla="*/ 306359 w 641090"/>
                <a:gd name="connsiteY0" fmla="*/ 310 h 641086"/>
                <a:gd name="connsiteX1" fmla="*/ 587067 w 641090"/>
                <a:gd name="connsiteY1" fmla="*/ 142484 h 641086"/>
                <a:gd name="connsiteX2" fmla="*/ 583447 w 641090"/>
                <a:gd name="connsiteY2" fmla="*/ 503986 h 641086"/>
                <a:gd name="connsiteX3" fmla="*/ 552370 w 641090"/>
                <a:gd name="connsiteY3" fmla="*/ 541046 h 641086"/>
                <a:gd name="connsiteX4" fmla="*/ 520677 w 641090"/>
                <a:gd name="connsiteY4" fmla="*/ 520679 h 641086"/>
                <a:gd name="connsiteX5" fmla="*/ 555874 w 641090"/>
                <a:gd name="connsiteY5" fmla="*/ 163326 h 641086"/>
                <a:gd name="connsiteX6" fmla="*/ 212253 w 641090"/>
                <a:gd name="connsiteY6" fmla="*/ 59090 h 641086"/>
                <a:gd name="connsiteX7" fmla="*/ 42983 w 641090"/>
                <a:gd name="connsiteY7" fmla="*/ 375772 h 641086"/>
                <a:gd name="connsiteX8" fmla="*/ 320557 w 641090"/>
                <a:gd name="connsiteY8" fmla="*/ 603571 h 641086"/>
                <a:gd name="connsiteX9" fmla="*/ 610748 w 641090"/>
                <a:gd name="connsiteY9" fmla="*/ 610750 h 641086"/>
                <a:gd name="connsiteX10" fmla="*/ 641084 w 641090"/>
                <a:gd name="connsiteY10" fmla="*/ 641086 h 641086"/>
                <a:gd name="connsiteX11" fmla="*/ 320558 w 641090"/>
                <a:gd name="connsiteY11" fmla="*/ 641086 h 641086"/>
                <a:gd name="connsiteX12" fmla="*/ 6190 w 641090"/>
                <a:gd name="connsiteY12" fmla="*/ 383091 h 641086"/>
                <a:gd name="connsiteX13" fmla="*/ 197898 w 641090"/>
                <a:gd name="connsiteY13" fmla="*/ 24431 h 641086"/>
                <a:gd name="connsiteX14" fmla="*/ 306359 w 641090"/>
                <a:gd name="connsiteY14" fmla="*/ 310 h 64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1090" h="641086">
                  <a:moveTo>
                    <a:pt x="306359" y="310"/>
                  </a:moveTo>
                  <a:cubicBezTo>
                    <a:pt x="415768" y="-4516"/>
                    <a:pt x="523350" y="47126"/>
                    <a:pt x="587067" y="142484"/>
                  </a:cubicBezTo>
                  <a:cubicBezTo>
                    <a:pt x="661402" y="253735"/>
                    <a:pt x="657916" y="397377"/>
                    <a:pt x="583447" y="503986"/>
                  </a:cubicBezTo>
                  <a:lnTo>
                    <a:pt x="552370" y="541046"/>
                  </a:lnTo>
                  <a:lnTo>
                    <a:pt x="520677" y="520679"/>
                  </a:lnTo>
                  <a:cubicBezTo>
                    <a:pt x="616150" y="425207"/>
                    <a:pt x="630885" y="275589"/>
                    <a:pt x="555874" y="163326"/>
                  </a:cubicBezTo>
                  <a:cubicBezTo>
                    <a:pt x="480862" y="51063"/>
                    <a:pt x="336993" y="7421"/>
                    <a:pt x="212253" y="59090"/>
                  </a:cubicBezTo>
                  <a:cubicBezTo>
                    <a:pt x="87513" y="110759"/>
                    <a:pt x="16642" y="243348"/>
                    <a:pt x="42983" y="375772"/>
                  </a:cubicBezTo>
                  <a:cubicBezTo>
                    <a:pt x="69324" y="508196"/>
                    <a:pt x="185539" y="603571"/>
                    <a:pt x="320557" y="603571"/>
                  </a:cubicBezTo>
                  <a:lnTo>
                    <a:pt x="610748" y="610750"/>
                  </a:lnTo>
                  <a:lnTo>
                    <a:pt x="641084" y="641086"/>
                  </a:lnTo>
                  <a:lnTo>
                    <a:pt x="320558" y="641086"/>
                  </a:lnTo>
                  <a:cubicBezTo>
                    <a:pt x="167643" y="641086"/>
                    <a:pt x="36023" y="533068"/>
                    <a:pt x="6190" y="383091"/>
                  </a:cubicBezTo>
                  <a:cubicBezTo>
                    <a:pt x="-23642" y="233114"/>
                    <a:pt x="56623" y="82949"/>
                    <a:pt x="197898" y="24431"/>
                  </a:cubicBezTo>
                  <a:cubicBezTo>
                    <a:pt x="233217" y="9802"/>
                    <a:pt x="269890" y="1919"/>
                    <a:pt x="306359" y="3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64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124450" y="2305051"/>
            <a:ext cx="5543549" cy="1694962"/>
          </a:xfrm>
        </p:spPr>
        <p:txBody>
          <a:bodyPr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686049" y="2074212"/>
            <a:ext cx="1999852" cy="190976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066800" y="1298828"/>
            <a:ext cx="1066800" cy="397105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0" name="矩形 9"/>
          <p:cNvSpPr/>
          <p:nvPr userDrawn="1"/>
        </p:nvSpPr>
        <p:spPr>
          <a:xfrm>
            <a:off x="-1066800" y="673633"/>
            <a:ext cx="1066800" cy="397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1" name="矩形 10"/>
          <p:cNvSpPr/>
          <p:nvPr userDrawn="1"/>
        </p:nvSpPr>
        <p:spPr>
          <a:xfrm>
            <a:off x="-1066800" y="2538038"/>
            <a:ext cx="1066800" cy="397105"/>
          </a:xfrm>
          <a:prstGeom prst="rect">
            <a:avLst/>
          </a:prstGeom>
          <a:solidFill>
            <a:srgbClr val="009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4" name="矩形 13"/>
          <p:cNvSpPr/>
          <p:nvPr userDrawn="1"/>
        </p:nvSpPr>
        <p:spPr>
          <a:xfrm>
            <a:off x="-1066800" y="1918433"/>
            <a:ext cx="1066800" cy="397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5" name="矩形 14"/>
          <p:cNvSpPr/>
          <p:nvPr userDrawn="1"/>
        </p:nvSpPr>
        <p:spPr>
          <a:xfrm>
            <a:off x="-1066800" y="3157643"/>
            <a:ext cx="1066800" cy="397105"/>
          </a:xfrm>
          <a:prstGeom prst="rect">
            <a:avLst/>
          </a:prstGeom>
          <a:solidFill>
            <a:srgbClr val="002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597938" y="6392915"/>
            <a:ext cx="11091373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5"/>
            <a:ext cx="12201144" cy="68528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tags" Target="../tags/tag3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3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7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8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30.xml"/><Relationship Id="rId2" Type="http://schemas.openxmlformats.org/officeDocument/2006/relationships/hyperlink" Target="https://emn178.github.io/online-tools/ecdsa/key-generator/" TargetMode="Externa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31.xml"/><Relationship Id="rId4" Type="http://schemas.openxmlformats.org/officeDocument/2006/relationships/image" Target="../media/image11.png"/><Relationship Id="rId3" Type="http://schemas.openxmlformats.org/officeDocument/2006/relationships/hyperlink" Target="https://emn178.github.io/online-tools/sha256_checksum.html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32.xml"/><Relationship Id="rId2" Type="http://schemas.openxmlformats.org/officeDocument/2006/relationships/image" Target="../media/image12.png"/><Relationship Id="rId1" Type="http://schemas.openxmlformats.org/officeDocument/2006/relationships/hyperlink" Target="https://emn178.github.io/online-tools/ecdsa/sig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E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3" r="1287" b="29198"/>
          <a:stretch>
            <a:fillRect/>
          </a:stretch>
        </p:blipFill>
        <p:spPr>
          <a:xfrm>
            <a:off x="113536" y="44982"/>
            <a:ext cx="2165980" cy="10156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flipH="1">
            <a:off x="6432412" y="181858"/>
            <a:ext cx="5696580" cy="70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YUNTU AUTOMOTIVE SEMICONDUCTOR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dirty="0">
                <a:solidFill>
                  <a:srgbClr val="71E1F0"/>
                </a:solidFill>
                <a:latin typeface="微软雅黑" panose="020B0503020204020204" charset="-122"/>
                <a:ea typeface="微软雅黑" panose="020B0503020204020204" charset="-122"/>
              </a:rPr>
              <a:t>真车规 高可靠 高性能</a:t>
            </a:r>
            <a:endParaRPr lang="zh-CN" altLang="en-US" sz="2000" dirty="0">
              <a:solidFill>
                <a:srgbClr val="71E1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夜晚的城市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6" y="4777179"/>
            <a:ext cx="4633284" cy="1882699"/>
          </a:xfrm>
          <a:prstGeom prst="rect">
            <a:avLst/>
          </a:prstGeom>
        </p:spPr>
      </p:pic>
      <p:pic>
        <p:nvPicPr>
          <p:cNvPr id="8" name="图片 7" descr="图形用户界面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6" y="2923637"/>
            <a:ext cx="4608634" cy="1695274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 idx="4294967295"/>
          </p:nvPr>
        </p:nvSpPr>
        <p:spPr>
          <a:xfrm>
            <a:off x="676567" y="1448798"/>
            <a:ext cx="10917670" cy="10156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ECDSA（椭圆曲线数字签名算法）验签原理及软件实现</a:t>
            </a:r>
            <a:br>
              <a:rPr lang="zh-CN" altLang="en-US" sz="4000" b="1" kern="120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2000" b="1" kern="120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7875" y="481965"/>
            <a:ext cx="108184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——MCU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格式签名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值转换为原始格式并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035" y="2352675"/>
            <a:ext cx="11062970" cy="857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格式签名值填入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signature_data_upper_der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数组，调用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mbedtls_ecdsa_der_to_raw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函数将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格式的签名值转换成原始格式存储在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signature_data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3210560"/>
            <a:ext cx="8201025" cy="3905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4035" y="1044575"/>
            <a:ext cx="110629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将公钥填入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ECDSA_public_key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数组，调用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psa_import_key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函数导入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公钥。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35" y="1381760"/>
            <a:ext cx="9525000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35" y="4783455"/>
            <a:ext cx="6572250" cy="18662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34035" y="3925570"/>
            <a:ext cx="11062970" cy="857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psa_verify_message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函数进行验签，根据返回值判断结果。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验签完成后调用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psa_destroy_key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函数销毁一个密钥，释放与该密钥相关的资源。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770" y="4783455"/>
            <a:ext cx="3099435" cy="9099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770" y="5782945"/>
            <a:ext cx="3099435" cy="8667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3590" y="487045"/>
            <a:ext cx="101593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各系列芯片ECDSA(ECC256)验签时间测量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035" y="1008380"/>
            <a:ext cx="8609330" cy="1594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验签时间主要与以下两个操作相关，其中：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计算，消耗时间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T(h)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主要与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计算方式（软件或硬件）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目标数据的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size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有关。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）软件验签操作，消耗时间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T(v)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主要与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芯片系列（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性能）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有关。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示例工程为例，目标数据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size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512K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，通过下图所示的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IO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翻转测量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2602865"/>
            <a:ext cx="2730500" cy="2774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25" y="3088005"/>
            <a:ext cx="4665980" cy="1838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70305" y="5377180"/>
            <a:ext cx="145796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计算时间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T(h)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6660" y="4926965"/>
            <a:ext cx="151511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验签时间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T(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v)</a:t>
            </a:r>
            <a:endParaRPr lang="en-US" altLang="zh-CN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235" y="2858135"/>
            <a:ext cx="3507740" cy="732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7235" y="4371340"/>
            <a:ext cx="3519805" cy="6819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8620" y="5053965"/>
            <a:ext cx="166433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硬件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 + 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软件验签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78620" y="3590290"/>
            <a:ext cx="166433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 + 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软件验签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4035" y="579755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 +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软件验签：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289.94ms + 1420ms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硬件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 +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软件验签：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29.31ms + 1420ms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77875" y="490855"/>
            <a:ext cx="101593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035" y="1111885"/>
            <a:ext cx="10142220" cy="8794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：截止到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2025.11.9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，已量产芯片中仅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HA01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支持硬件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SHA256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MC03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MD14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需使用软件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验签：截止到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2025.11.9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，已量产芯片均未支持硬件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沿用上页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的时间性能测法，测量各芯片针对自身一半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计算及验签操作消耗的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7" name="表格 16"/>
          <p:cNvGraphicFramePr/>
          <p:nvPr/>
        </p:nvGraphicFramePr>
        <p:xfrm>
          <a:off x="648018" y="2799715"/>
          <a:ext cx="10563225" cy="3196590"/>
        </p:xfrm>
        <a:graphic>
          <a:graphicData uri="http://schemas.openxmlformats.org/drawingml/2006/table">
            <a:tbl>
              <a:tblPr/>
              <a:tblGrid>
                <a:gridCol w="906780"/>
                <a:gridCol w="1252188"/>
                <a:gridCol w="1389680"/>
                <a:gridCol w="2074545"/>
                <a:gridCol w="1283849"/>
                <a:gridCol w="2264410"/>
                <a:gridCol w="1391773"/>
              </a:tblGrid>
              <a:tr h="295275"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芯片系列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2">
                  <a:txBody>
                    <a:bodyPr/>
                    <a:p>
                      <a:pPr algn="ctr" fontAlgn="ctr">
                        <a:buNone/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MCU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主频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Mhz</a:t>
                      </a:r>
                      <a:endParaRPr lang="en-US" altLang="zh-CN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gridSpan="3">
                  <a:txBody>
                    <a:bodyPr/>
                    <a:p>
                      <a:pPr algn="ctr" fontAlgn="ctr"/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计算时间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/ms</a:t>
                      </a:r>
                      <a:endParaRPr lang="en-US" altLang="zh-CN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ECDSA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验签时间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(mbedtls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库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)/ms</a:t>
                      </a:r>
                      <a:endParaRPr lang="en-US" altLang="zh-CN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总时间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/ms</a:t>
                      </a:r>
                      <a:endParaRPr lang="en-US" altLang="zh-CN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581025"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计算空间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/K</a:t>
                      </a:r>
                      <a:endParaRPr lang="en-US" altLang="zh-CN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计算实现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计算时间</a:t>
                      </a: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/ms</a:t>
                      </a:r>
                      <a:endParaRPr lang="en-US" altLang="zh-CN" sz="1600" b="1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MC03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None/>
                      </a:pP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128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软件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144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2810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2954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A8EAE4"/>
                    </a:solidFill>
                  </a:tcPr>
                </a:tc>
              </a:tr>
              <a:tr h="295275">
                <a:tc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MD14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None/>
                      </a:pP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256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软件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193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1863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2056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4B7BE"/>
                    </a:solidFill>
                  </a:tcPr>
                </a:tc>
              </a:tr>
              <a:tr h="295275"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ME05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 rowSpan="2">
                  <a:txBody>
                    <a:bodyPr/>
                    <a:p>
                      <a:pPr algn="ctr" fontAlgn="ctr">
                        <a:buNone/>
                      </a:pP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512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软件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289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1420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1709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</a:tr>
              <a:tr h="295275"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硬件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29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1420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1449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E796"/>
                    </a:solidFill>
                  </a:tcPr>
                </a:tc>
              </a:tr>
              <a:tr h="295275">
                <a:tc rowSpan="4"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HA01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 rowSpan="4">
                  <a:txBody>
                    <a:bodyPr/>
                    <a:p>
                      <a:pPr algn="ctr" fontAlgn="ctr">
                        <a:buNone/>
                      </a:pP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 rowSpan="4">
                  <a:txBody>
                    <a:bodyPr/>
                    <a:p>
                      <a:pPr algn="ctr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1024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软件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（开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Cache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162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618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763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</a:tr>
              <a:tr h="295275"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硬件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（开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Cache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32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573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597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</a:tr>
              <a:tr h="295275"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软件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1044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3492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4536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</a:tr>
              <a:tr h="295275"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硬件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hash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842" marR="9842" marT="9842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3266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3386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B5C6EA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3590" y="487045"/>
            <a:ext cx="101593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各系列芯片ECDSA(ECC256)验签时间测量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105" y="6290945"/>
            <a:ext cx="10624820" cy="28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NOTE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：以上数据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均是在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Cmake+VSCode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GCC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O1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优化等级下测试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77875" y="464820"/>
            <a:ext cx="79317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YCT工具MbedTls_with_PSA_Demo用法补充（ECDSA）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2650490"/>
            <a:ext cx="8879840" cy="3152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9435" y="1030605"/>
            <a:ext cx="11072495" cy="28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NOTE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：本章节是为了保证内容完整性所做的补充介绍，实际应用中</a:t>
            </a:r>
            <a:r>
              <a:rPr lang="zh-CN" altLang="en-US" sz="125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公、私钥生成，签名操作均无需在</a:t>
            </a:r>
            <a:r>
              <a:rPr lang="en-US" altLang="zh-CN" sz="125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25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端完成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，不需要的用户可忽略该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章节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435" y="1435100"/>
            <a:ext cx="103847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库具有完整的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端的公私钥生成、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签名、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接口函数，用户可以在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端和第三方工具端进行多种组合交叉验证。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77875" y="477520"/>
            <a:ext cx="72993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</a:t>
            </a:r>
            <a:r>
              <a:rPr lang="en-US" altLang="zh-CN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YCT</a:t>
            </a:r>
            <a:r>
              <a:rPr lang="zh-CN" altLang="en-US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工具MbedTls_with_PSA_Demo用法补充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105" y="1450340"/>
            <a:ext cx="11144250" cy="1543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交叉验证要点：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可选十六进制字符串或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ASCII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字符串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ASCII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字符串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端对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签名填入长度时注意填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sizeof(message)-1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，原因是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sizeof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会将字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符串结尾空字符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'\0'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计算在内，直接填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sizeof(message)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导致网页端验签不通过。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8325" y="988060"/>
            <a:ext cx="107943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例如：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端生成公、私钥，对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签名，再将公钥、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及其签名值放在网页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端工具验签。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" y="3093720"/>
            <a:ext cx="6249670" cy="1283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6105" y="4630420"/>
            <a:ext cx="110490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（二）签名值格式处理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端签名、验签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操作分别生成和使用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原始格式签名值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网页工具端签名、验签操作分别生成和使用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编码格式签名值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因此，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端生成的签名值在工具端验签前，需先调用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mbedtls_ecdsa_raw_to_der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格式签名值。反之，工具端生成的签名值需调用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mbedtls_ecdsa_der_to_raw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得到原始签名值后才能在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端进行验签</a:t>
            </a:r>
            <a:endParaRPr kumimoji="1" lang="zh-CN" altLang="en-US" sz="16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sz="4500" dirty="0"/>
              <a:t>THANK YOU</a:t>
            </a:r>
            <a:endParaRPr lang="en-US" altLang="zh-CN" sz="45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4050"/>
              <a:t>谢谢</a:t>
            </a:r>
            <a:endParaRPr lang="zh-CN" altLang="en-US" sz="405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374015" y="3429000"/>
            <a:ext cx="1851660" cy="3683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CONTENTS</a:t>
            </a:r>
            <a:endParaRPr lang="en-US" altLang="zh-CN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2553335" y="359410"/>
            <a:ext cx="76200" cy="61385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 descr="7b0a20202020227461726765744d6f64756c65223a202270726f636573734f6e6c696e65466f6e7473220a7d0a"/>
          <p:cNvSpPr txBox="1"/>
          <p:nvPr/>
        </p:nvSpPr>
        <p:spPr>
          <a:xfrm>
            <a:off x="2957195" y="358775"/>
            <a:ext cx="9261475" cy="6139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ECDSA</a:t>
            </a: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验签</a:t>
            </a: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介绍</a:t>
            </a:r>
            <a:endParaRPr lang="zh-CN" altLang="en-US" sz="26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>
                <a:sym typeface="+mn-ea"/>
              </a:rPr>
              <a:t>ECDSA</a:t>
            </a:r>
            <a:r>
              <a:rPr lang="zh-CN" altLang="en-US" sz="2200">
                <a:sym typeface="+mn-ea"/>
              </a:rPr>
              <a:t>算法功能功能简介</a:t>
            </a:r>
            <a:endParaRPr lang="zh-CN" altLang="en-US" sz="2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ECDSA验签应用介绍</a:t>
            </a:r>
            <a:endParaRPr lang="zh-CN" altLang="en-US" sz="26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>
                <a:sym typeface="+mn-ea"/>
              </a:rPr>
              <a:t>ECDSA</a:t>
            </a:r>
            <a:r>
              <a:rPr lang="zh-CN" altLang="en-US" sz="2200">
                <a:sym typeface="+mn-ea"/>
              </a:rPr>
              <a:t>在</a:t>
            </a:r>
            <a:r>
              <a:rPr lang="en-US" altLang="zh-CN" sz="2200">
                <a:sym typeface="+mn-ea"/>
              </a:rPr>
              <a:t>OTA</a:t>
            </a:r>
            <a:r>
              <a:rPr lang="zh-CN" altLang="en-US" sz="2200">
                <a:sym typeface="+mn-ea"/>
              </a:rPr>
              <a:t>过程中的实现和应用框架</a:t>
            </a:r>
            <a:endParaRPr lang="zh-CN" altLang="en-US" sz="26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ECDSA验签应用demo实现</a:t>
            </a:r>
            <a:endParaRPr lang="zh-CN" altLang="en-US" sz="26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ym typeface="+mn-ea"/>
              </a:rPr>
              <a:t>公、私钥</a:t>
            </a:r>
            <a:r>
              <a:rPr lang="zh-CN" altLang="en-US" sz="2200">
                <a:sym typeface="+mn-ea"/>
              </a:rPr>
              <a:t>生成【网页工具</a:t>
            </a:r>
            <a:r>
              <a:rPr lang="zh-CN" altLang="en-US" sz="2200">
                <a:sym typeface="+mn-ea"/>
              </a:rPr>
              <a:t>端】</a:t>
            </a:r>
            <a:endParaRPr lang="zh-CN" altLang="en-US" sz="2200">
              <a:sym typeface="+mn-ea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ym typeface="+mn-ea"/>
              </a:rPr>
              <a:t>目标原始数据</a:t>
            </a:r>
            <a:r>
              <a:rPr lang="en-US" altLang="zh-CN" sz="2200">
                <a:sym typeface="+mn-ea"/>
              </a:rPr>
              <a:t>hash</a:t>
            </a:r>
            <a:r>
              <a:rPr lang="zh-CN" altLang="en-US" sz="2200">
                <a:sym typeface="+mn-ea"/>
              </a:rPr>
              <a:t>计算【网页工具端</a:t>
            </a:r>
            <a:r>
              <a:rPr lang="en-US" altLang="zh-CN" sz="2200">
                <a:sym typeface="+mn-ea"/>
              </a:rPr>
              <a:t> + MCU</a:t>
            </a:r>
            <a:r>
              <a:rPr lang="zh-CN" altLang="en-US" sz="2200">
                <a:sym typeface="+mn-ea"/>
              </a:rPr>
              <a:t>端】</a:t>
            </a:r>
            <a:endParaRPr lang="zh-CN" altLang="en-US" sz="2200">
              <a:sym typeface="+mn-ea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ym typeface="+mn-ea"/>
              </a:rPr>
              <a:t>验签【</a:t>
            </a:r>
            <a:r>
              <a:rPr lang="en-US" altLang="zh-CN" sz="2200">
                <a:sym typeface="+mn-ea"/>
              </a:rPr>
              <a:t>MCU</a:t>
            </a:r>
            <a:r>
              <a:rPr lang="zh-CN" altLang="en-US" sz="2200">
                <a:sym typeface="+mn-ea"/>
              </a:rPr>
              <a:t>端】</a:t>
            </a:r>
            <a:endParaRPr lang="en-US" altLang="zh-CN" sz="2600" b="1" dirty="0">
              <a:solidFill>
                <a:schemeClr val="accent1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汉仪颜楷简" panose="00020600040101010101" charset="-122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各系列芯片ECDSA</a:t>
            </a:r>
            <a:r>
              <a:rPr lang="en-US" altLang="zh-CN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ECC256</a:t>
            </a:r>
            <a:r>
              <a:rPr lang="en-US" altLang="zh-CN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验签时间测量</a:t>
            </a:r>
            <a:endParaRPr lang="zh-CN" altLang="en-US" sz="26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YCT</a:t>
            </a: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工具MbedTls_with_PSA_Demo用法补充（</a:t>
            </a:r>
            <a:r>
              <a:rPr lang="en-US" altLang="zh-CN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ECDSA</a:t>
            </a:r>
            <a:r>
              <a:rPr lang="zh-CN" altLang="en-US" sz="2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endParaRPr lang="zh-CN" altLang="en-US" sz="2600">
              <a:sym typeface="+mn-ea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>
                <a:sym typeface="+mn-ea"/>
              </a:rPr>
              <a:t>MCU</a:t>
            </a:r>
            <a:r>
              <a:rPr lang="zh-CN" altLang="en-US" sz="2200">
                <a:sym typeface="+mn-ea"/>
              </a:rPr>
              <a:t>端与网页工具端交叉验签验证</a:t>
            </a:r>
            <a:endParaRPr lang="en-US" altLang="zh-CN" sz="22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557657" y="2534794"/>
            <a:ext cx="1484376" cy="7137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eaLnBrk="1" latinLnBrk="0" hangingPunct="1"/>
            <a:r>
              <a:rPr lang="zh-CN" altLang="zh-CN" sz="4300" b="1" kern="1200" spc="300" dirty="0">
                <a:solidFill>
                  <a:srgbClr val="262626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目录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文本框 21"/>
          <p:cNvSpPr txBox="1"/>
          <p:nvPr/>
        </p:nvSpPr>
        <p:spPr>
          <a:xfrm>
            <a:off x="777875" y="471170"/>
            <a:ext cx="6096000" cy="3860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验签介绍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6890" y="993775"/>
            <a:ext cx="11006455" cy="8299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ECDSA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（椭圆曲线数字签名算法）是基于椭圆曲线密码学（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ECC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）的非对称数字签名算法，应用于信息安全领域，核心功能是让接收方确认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消息的完整性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消息来源的合法性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6890" y="5269865"/>
            <a:ext cx="1100645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密钥：由发送方提供公、私钥，私钥（发送方唯一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持有）签名，公钥（发送方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提供给接收方）验签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消息完整性：明文数据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正确且完整传输到接收方，才能确保接收方使用明文数据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计算的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H’(m)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一致，验签通过可证明</a:t>
            </a:r>
            <a:r>
              <a:rPr lang="zh-CN" altLang="en-US" sz="12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消息的完整性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消息来源合法性：由私钥签名的明文数据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，必须使用相应的公钥才能正确解密出明文的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值，验签通过可证明</a:t>
            </a:r>
            <a:r>
              <a:rPr lang="zh-CN" altLang="en-US" sz="12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用于签名的公钥和用于验签的私钥为有效的密钥对，消息来源合法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7" name="椭圆 26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1915795"/>
            <a:ext cx="8963025" cy="32619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7" name="椭圆 26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77875" y="445135"/>
            <a:ext cx="42621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验签应用介绍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890" y="993775"/>
            <a:ext cx="11269345" cy="82994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开发过程中，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ECDSA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通常用于固件的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OTA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升级场景，即在固件刷写完成后回读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Pflash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对固件进行验签，验签通过后复位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1855" y="2329815"/>
            <a:ext cx="5981065" cy="3762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71450" indent="-1714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Host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：通常由主机厂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提供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公、私钥：私钥绝对保密，仅由主机厂持有，公钥提供给供应商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）待升级数据原文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：由数据原文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hash256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获得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签名值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Sig_H(m)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：由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host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计算，随待升级数据原文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传输给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Client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step1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：固件刷写后计算对应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区域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hash256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H’(m)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step2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：调用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软件验签接口函数，输入：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区域数据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H’(m)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host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提供的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签名值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Sig_H(m)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host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提供的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公钥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最终根据函数返回值判断是否验签通过。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" y="1967230"/>
            <a:ext cx="5303520" cy="41986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7" name="椭圆 26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77875" y="469900"/>
            <a:ext cx="6080125" cy="451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验签应用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890" y="889000"/>
            <a:ext cx="11370310" cy="91630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本文档提供一个基于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 EVB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板、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YCT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工具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MbedTls_with_PSA_Demo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工程实现的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ECC256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）验签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示例。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它由网页端工具生成公、私钥，并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区域为升级数据（均为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0xFF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），用户可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参考本示例验证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或移植。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1740" y="1814195"/>
            <a:ext cx="5585460" cy="4730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71450" indent="-1714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网页端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工具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）生成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公、私钥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）对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区域数据算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hash256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得到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，私钥签名获得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编码格式的签名值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Sig_H(m)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）对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hash256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得到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H’(m)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，将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H’(m)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值填入数组</a:t>
            </a:r>
            <a:r>
              <a:rPr lang="en-US" altLang="zh-CN" sz="125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，作为待验签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消息。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）将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Sig_H(m)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填入</a:t>
            </a:r>
            <a:r>
              <a:rPr lang="en-US" altLang="zh-CN" sz="125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signature_data_upper_der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，使用</a:t>
            </a:r>
            <a:r>
              <a:rPr lang="en-US" altLang="zh-CN" sz="125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mbedtls_ecdsa_der_to_raw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函数将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其转为原始签名值</a:t>
            </a:r>
            <a:r>
              <a:rPr lang="en-US" altLang="zh-CN" sz="125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signature_data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）导入公钥</a:t>
            </a:r>
            <a:r>
              <a:rPr lang="en-US" altLang="zh-CN" sz="125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ECDSA_public_key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，用</a:t>
            </a:r>
            <a:r>
              <a:rPr lang="en-US" altLang="zh-CN" sz="125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psa_verify_message</a:t>
            </a:r>
            <a:r>
              <a:rPr lang="zh-CN" altLang="en-US" sz="12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函数进行验签。</a:t>
            </a:r>
            <a:endParaRPr lang="zh-CN" altLang="en-US" sz="125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NOTE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）当前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软件仅支持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ECC256r1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格式椭圆曲线的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）网页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端工具计算的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H(m)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值与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端计算的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H’(m)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值应当一致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hash256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可通过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密码库软件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实现或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HCU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模块硬件实现</a:t>
            </a:r>
            <a:endParaRPr lang="en-US" altLang="zh-CN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" y="2141220"/>
            <a:ext cx="5659755" cy="4241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7" name="椭圆 26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7875" y="472440"/>
            <a:ext cx="86817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验签应用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网页端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工具生成公、私钥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 descr="1280X12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" y="1701165"/>
            <a:ext cx="8610600" cy="2926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7995" y="1012825"/>
            <a:ext cx="11501120" cy="51879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使用网页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端工具（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" action="ppaction://hlinkfile"/>
              </a:rPr>
              <a:t>https://emn178.github.io/online-tools/ecdsa/key-generator/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生成公私钥（椭圆曲线类型选择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256r1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890" y="4797425"/>
            <a:ext cx="10637520" cy="1547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1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Private Key：（ECC256私钥长度为256bits，32Bytes）</a:t>
            </a:r>
            <a:endParaRPr lang="zh-CN" altLang="en-US" sz="125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5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ec754e90d89ed89aa859ea68f51badfacc1c9cd336f30a0cd742fd1a8cdf34be</a:t>
            </a:r>
            <a:endParaRPr lang="en-US" altLang="zh-CN" sz="1250" i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Public Key：（网页工具生成的是非压缩格式公钥，长度为65Bytes）</a:t>
            </a:r>
            <a:endParaRPr lang="zh-CN" altLang="en-US" sz="125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5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04735cea0069a4c81c54556c965644b21aa093bdaf160b39a2253fda30f34486863e0edbc0c89a1f74a1b37aeee7dbe21649e0e5c24d0babc680daf1ab70361591</a:t>
            </a:r>
            <a:endParaRPr lang="en-US" altLang="zh-CN" sz="1250" i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7875" y="487045"/>
            <a:ext cx="98564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验签应用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回读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数据并由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网页端工具计算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995" y="1004570"/>
            <a:ext cx="11565890" cy="54292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将示例工程烧录到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ME05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芯片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中，使用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Pflash1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中的数据作为测试数据，通过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Jflash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软件回读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Pflash1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区域的数据并保存为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文件（该区域数据全为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0xFF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948180"/>
            <a:ext cx="2855595" cy="21101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760" y="1948815"/>
            <a:ext cx="2933700" cy="21094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7995" y="4124325"/>
            <a:ext cx="106959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使用网页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端工具（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3" action="ppaction://hlinkfile"/>
              </a:rPr>
              <a:t>https://emn178.github.io/online-tools/sha256_checksum.html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bin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文件的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005" y="4650740"/>
            <a:ext cx="5932805" cy="20173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7875" y="487045"/>
            <a:ext cx="84791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网页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端工具使用私钥对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值签名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690" y="1069340"/>
            <a:ext cx="11584940" cy="235966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使用网页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端工具（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" action="ppaction://hlinkfile"/>
              </a:rPr>
              <a:t>https://emn178.github.io/online-tools/ecdsa/sign/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值签名生成签名值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需要说明：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网页端工具生成的是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格式签名（可能长度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70Bytes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71Bytes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72Bytes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），而软件验签需使用原始签名值（长度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64Bytes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验签测试阶段，网页端计算的签名值转换后才能在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端进行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用户项目阶段：是否需要上述签名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值转换要由用户根据上位机发送的签名值格式灵活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0295" y="3689985"/>
            <a:ext cx="4994910" cy="23907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1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工具签名生成的某个签名值（</a:t>
            </a:r>
            <a:r>
              <a:rPr lang="en-US" altLang="zh-CN" sz="1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der</a:t>
            </a:r>
            <a:r>
              <a:rPr lang="zh-CN" altLang="en-US" sz="1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编码格式）：</a:t>
            </a:r>
            <a:endParaRPr lang="zh-CN" altLang="en-US" sz="125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5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3044022065733bb1e2f9b8b48a79cd0c2f22b6a126efa931481f833e86ff0e19d89be93002200ffa8617b378165a3616e3afda4d00c18dcda0329ba63e3d968df183b9f7d1fc</a:t>
            </a:r>
            <a:endParaRPr lang="en-US" altLang="zh-CN" sz="1250" i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250" i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NOTE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工具中使用同一个私钥对同一个明文多次签名时，每次生成的签名值不同、签名值长度不同为正常现象，使用任意一个验签均可。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" y="3662680"/>
            <a:ext cx="5041265" cy="24682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332988" y="486891"/>
            <a:ext cx="444592" cy="348921"/>
            <a:chOff x="505323" y="310108"/>
            <a:chExt cx="444592" cy="348921"/>
          </a:xfrm>
        </p:grpSpPr>
        <p:sp>
          <p:nvSpPr>
            <p:cNvPr id="20" name="椭圆 19"/>
            <p:cNvSpPr/>
            <p:nvPr/>
          </p:nvSpPr>
          <p:spPr>
            <a:xfrm>
              <a:off x="505323" y="310108"/>
              <a:ext cx="348901" cy="348921"/>
            </a:xfrm>
            <a:prstGeom prst="ellipse">
              <a:avLst/>
            </a:prstGeom>
            <a:solidFill>
              <a:srgbClr val="029DD5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58534" y="310109"/>
              <a:ext cx="191381" cy="1913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94" tIns="43347" rIns="86694" bIns="4334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683C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77875" y="472440"/>
            <a:ext cx="7902575" cy="4375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ECDSA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demo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——MCU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端计算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035" y="3429000"/>
            <a:ext cx="112375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方式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mbedtls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库软件计算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StepReadFlash_And_SoftWare_CalculateSHA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函数软件计算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区域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值，结果存储在</a:t>
            </a:r>
            <a:r>
              <a:rPr lang="en-US" altLang="zh-CN" sz="1600" b="1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swshaResult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数组，将其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copy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</a:t>
            </a:r>
            <a:r>
              <a:rPr lang="en-US" altLang="zh-CN" sz="1600" b="1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数组，验签时使用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035" y="4720590"/>
            <a:ext cx="113277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方式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HCU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SHA256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硬件计算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调用</a:t>
            </a:r>
            <a:r>
              <a:rPr lang="en-US" altLang="zh-CN" sz="16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StepReadFlash_And_HardWare_CalculateSHA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硬件计算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Pflash1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区域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值，结果存储在</a:t>
            </a:r>
            <a:r>
              <a:rPr lang="en-US" altLang="zh-CN" sz="1600" b="1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hwshaResult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数组，将其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copy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</a:t>
            </a:r>
            <a:r>
              <a:rPr lang="en-US" altLang="zh-CN" sz="1600" b="1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message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数组，验签时使用。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2477770"/>
            <a:ext cx="4821555" cy="7524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4035" y="909320"/>
            <a:ext cx="110629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如下图，设置需要进行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计算的起始地址和长度。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其中：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HASH_FLASH_STARTADDRESS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 Pflash1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的起始地址，注意避免跨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字节边界，建议使用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sector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的起始地址。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ONECE_READ_FLASH_SIZE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为分块计算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时每一块的大小，建议选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sector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的整数倍，此处设为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8K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用户可调整。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READ_SECTOR_NUM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为需要计算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的整个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Plfash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大小，建议选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sector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的整数倍，此处设为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512K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，用户可调整。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035" y="6012180"/>
            <a:ext cx="10853420" cy="379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NOTE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ME05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HCU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SHA256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，才能使用方式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hash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，需要在配置工具中开启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HCU_CLK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，并使能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HCU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模块。方式</a:t>
            </a:r>
            <a:r>
              <a:rPr lang="en-US" altLang="zh-CN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更具有</a:t>
            </a:r>
            <a:r>
              <a:rPr lang="zh-CN" altLang="en-US" sz="1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通用性。</a:t>
            </a:r>
            <a:endParaRPr lang="zh-CN" altLang="en-US" sz="125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ISCONTENTSTITLE" val="0"/>
  <p:tag name="KSO_WM_UNIT_PRESET_TEXT" val="CONTENTS"/>
  <p:tag name="KSO_WM_UNIT_NOCLEAR" val="1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5081_6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658_27*a*1"/>
  <p:tag name="KSO_WM_TEMPLATE_CATEGORY" val="custom"/>
  <p:tag name="KSO_WM_TEMPLATE_INDEX" val="658"/>
  <p:tag name="KSO_WM_UNIT_LAYERLEVEL" val="1"/>
  <p:tag name="KSO_WM_TAG_VERSION" val="1.0"/>
  <p:tag name="KSO_WM_BEAUTIFY_FLAG" val="#wm#"/>
  <p:tag name="KSO_WM_UNIT_PRESET_TEXT" val="THANK YOU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658_27*b*1"/>
  <p:tag name="KSO_WM_TEMPLATE_CATEGORY" val="custom"/>
  <p:tag name="KSO_WM_TEMPLATE_INDEX" val="658"/>
  <p:tag name="KSO_WM_UNIT_LAYERLEVEL" val="1"/>
  <p:tag name="KSO_WM_TAG_VERSION" val="1.0"/>
  <p:tag name="KSO_WM_BEAUTIFY_FLAG" val="#wm#"/>
  <p:tag name="KSO_WM_UNIT_PRESET_TEXT" val="谢谢"/>
</p:tagLst>
</file>

<file path=ppt/tags/tag41.xml><?xml version="1.0" encoding="utf-8"?>
<p:tagLst xmlns:p="http://schemas.openxmlformats.org/presentationml/2006/main">
  <p:tag name="MH" val="20150923170952"/>
  <p:tag name="MH_LIBRARY" val="GRAPHIC"/>
  <p:tag name="KSO_WM_SLIDE_ID" val="custom658_27"/>
  <p:tag name="KSO_WM_TEMPLATE_SUBCATEGORY" val="0"/>
  <p:tag name="KSO_WM_TEMPLATE_MASTER_TYPE" val="1"/>
  <p:tag name="KSO_WM_TEMPLATE_COLOR_TYPE" val="0"/>
  <p:tag name="KSO_WM_SLIDE_TYPE" val="endPage"/>
  <p:tag name="KSO_WM_SLIDE_ITEM_CNT" val="0"/>
  <p:tag name="KSO_WM_SLIDE_INDEX" val="27"/>
  <p:tag name="KSO_WM_TAG_VERSION" val="1.0"/>
  <p:tag name="KSO_WM_BEAUTIFY_FLAG" val="#wm#"/>
  <p:tag name="KSO_WM_TEMPLATE_CATEGORY" val="custom"/>
  <p:tag name="KSO_WM_TEMPLATE_INDEX" val="658"/>
  <p:tag name="KSO_WM_SLIDE_LAYOUT" val="a_b"/>
  <p:tag name="KSO_WM_SLIDE_LAYOUT_CNT" val="1_1"/>
</p:tagLst>
</file>

<file path=ppt/tags/tag42.xml><?xml version="1.0" encoding="utf-8"?>
<p:tagLst xmlns:p="http://schemas.openxmlformats.org/presentationml/2006/main">
  <p:tag name="KSO_WPP_MARK_KEY" val="d1a1b7a6-6025-46e3-a885-d0dd6c04aa4a"/>
  <p:tag name="COMMONDATA" val="eyJoZGlkIjoiNjZlY2RlNTEyMWFjMTRmYjZiN2VhZmRhN2UyYTY5NzkifQ=="/>
  <p:tag name="commondata" val="eyJoZGlkIjoiM2FmMmE3M2FlZjQ0MDdmN2EyOTYzOGZkNjc0MmJmMTEifQ==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sz="12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kumimoji="1" sz="1200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sz="12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kumimoji="1" sz="1200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4944</Words>
  <Application>WPS 演示</Application>
  <PresentationFormat>宽屏</PresentationFormat>
  <Paragraphs>330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Arial</vt:lpstr>
      <vt:lpstr>微软雅黑</vt:lpstr>
      <vt:lpstr>Wingdings</vt:lpstr>
      <vt:lpstr>黑体</vt:lpstr>
      <vt:lpstr>汉仪颜楷简</vt:lpstr>
      <vt:lpstr>Arial Unicode MS</vt:lpstr>
      <vt:lpstr>等线 Light</vt:lpstr>
      <vt:lpstr>等线</vt:lpstr>
      <vt:lpstr>华文楷体</vt:lpstr>
      <vt:lpstr>自定义设计方案</vt:lpstr>
      <vt:lpstr>Office 主题</vt:lpstr>
      <vt:lpstr>1_Office 主题</vt:lpstr>
      <vt:lpstr>ECDSA（椭圆曲线数字签名算法）验签原理及软件实现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云途车规MCU产品和软硬件开发生态介绍</dc:title>
  <dc:creator>Enwei Hu</dc:creator>
  <cp:lastModifiedBy>棒棒糖</cp:lastModifiedBy>
  <cp:revision>666</cp:revision>
  <dcterms:created xsi:type="dcterms:W3CDTF">2019-10-19T03:52:00Z</dcterms:created>
  <dcterms:modified xsi:type="dcterms:W3CDTF">2026-02-25T02:22:04Z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8C27FDA520D3419BB14F1CB678958985_12</vt:lpwstr>
  </property>
  <property fmtid="{D5CDD505-2E9C-101B-9397-08002B2CF9AE}" pid="3" name="KSOProductBuildVer">
    <vt:lpwstr>2052-12.1.0.24657</vt:lpwstr>
  </property>
</Properties>
</file>